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0"/>
  </p:notesMasterIdLst>
  <p:handoutMasterIdLst>
    <p:handoutMasterId r:id="rId11"/>
  </p:handoutMasterIdLst>
  <p:sldIdLst>
    <p:sldId id="257" r:id="rId3"/>
    <p:sldId id="272" r:id="rId4"/>
    <p:sldId id="275" r:id="rId5"/>
    <p:sldId id="274" r:id="rId6"/>
    <p:sldId id="276" r:id="rId7"/>
    <p:sldId id="277" r:id="rId8"/>
    <p:sldId id="278" r:id="rId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96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40">
          <p15:clr>
            <a:srgbClr val="A4A3A4"/>
          </p15:clr>
        </p15:guide>
        <p15:guide id="7" pos="3839">
          <p15:clr>
            <a:srgbClr val="A4A3A4"/>
          </p15:clr>
        </p15:guide>
        <p15:guide id="8" pos="527">
          <p15:clr>
            <a:srgbClr val="A4A3A4"/>
          </p15:clr>
        </p15:guide>
        <p15:guide id="9" pos="815">
          <p15:clr>
            <a:srgbClr val="A4A3A4"/>
          </p15:clr>
        </p15:guide>
        <p15:guide id="10" pos="6863">
          <p15:clr>
            <a:srgbClr val="A4A3A4"/>
          </p15:clr>
        </p15:guide>
        <p15:guide id="11" pos="6143">
          <p15:clr>
            <a:srgbClr val="A4A3A4"/>
          </p15:clr>
        </p15:guide>
        <p15:guide id="12" pos="47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>
      <p:cViewPr varScale="1">
        <p:scale>
          <a:sx n="75" d="100"/>
          <a:sy n="75" d="100"/>
        </p:scale>
        <p:origin x="72" y="370"/>
      </p:cViewPr>
      <p:guideLst>
        <p:guide orient="horz" pos="2160"/>
        <p:guide orient="horz" pos="2496"/>
        <p:guide orient="horz" pos="2880"/>
        <p:guide orient="horz" pos="1056"/>
        <p:guide orient="horz" pos="3888"/>
        <p:guide orient="horz" pos="240"/>
        <p:guide pos="3839"/>
        <p:guide pos="527"/>
        <p:guide pos="815"/>
        <p:guide pos="6863"/>
        <p:guide pos="6143"/>
        <p:guide pos="47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010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207F-0F91-42F2-96D0-049C6003623B}" type="datetimeFigureOut">
              <a:rPr lang="ru-RU"/>
              <a:t>14.06.2015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C13F5-F2B1-464B-BE8F-27ABFBD2FBDE}" type="datetimeFigureOut">
              <a:rPr lang="ru-RU"/>
              <a:t>14.06.2015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1351F-DBB1-4664-ADA9-83BC7CB8848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19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14.06.2015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3CD9712D-992A-4AB1-A5C2-575F75921AA2}" type="datetimeFigureOut">
              <a:rPr lang="ru-RU" noProof="0" smtClean="0"/>
              <a:pPr/>
              <a:t>14.06.2015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5900" y="1268760"/>
            <a:ext cx="9121079" cy="1338064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000" b="0" i="0" dirty="0" smtClean="0">
                <a:solidFill>
                  <a:srgbClr val="164B4F"/>
                </a:solidFill>
                <a:latin typeface="Euphemia"/>
                <a:ea typeface="+mj-ea"/>
                <a:cs typeface="+mj-cs"/>
              </a:rPr>
              <a:t> </a:t>
            </a:r>
            <a:r>
              <a:rPr lang="ru-RU" sz="6000" b="0" i="0" dirty="0" smtClean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Euphemia"/>
                <a:ea typeface="+mj-ea"/>
                <a:cs typeface="+mj-cs"/>
              </a:rPr>
              <a:t>Беларусь против табака</a:t>
            </a:r>
            <a:endParaRPr lang="ru-RU" sz="6000" b="0" i="0" dirty="0"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Euphemia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94612" y="2924944"/>
            <a:ext cx="2880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Исполнители  </a:t>
            </a:r>
            <a:endParaRPr lang="ru-RU" dirty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dirty="0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студенты </a:t>
            </a:r>
            <a:r>
              <a:rPr lang="ru-RU" dirty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группы </a:t>
            </a:r>
            <a:r>
              <a:rPr lang="ru-RU" dirty="0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Ф-33п</a:t>
            </a:r>
          </a:p>
          <a:p>
            <a:r>
              <a:rPr lang="ru-RU" dirty="0" err="1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Аразгельдыева.Б.Т</a:t>
            </a:r>
            <a:endParaRPr lang="ru-RU" dirty="0" smtClean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dirty="0" err="1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Аллаберенов.Д.Б</a:t>
            </a:r>
            <a:endParaRPr lang="ru-RU" dirty="0" smtClean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dirty="0" err="1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Реджепов.С.О</a:t>
            </a:r>
            <a:endParaRPr lang="ru-RU" dirty="0" smtClean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ru-RU" dirty="0" err="1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Какаев.Б.О</a:t>
            </a:r>
            <a:r>
              <a:rPr lang="ru-RU" dirty="0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ru-RU" dirty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53852" y="1268760"/>
            <a:ext cx="11017224" cy="324036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0" i="0" dirty="0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Euphemia"/>
                <a:ea typeface="+mj-ea"/>
                <a:cs typeface="+mj-cs"/>
              </a:rPr>
              <a:t>В целях реализации положений Рамочной конвенции ВОЗ по борьбе против табака в Гомельской области с 11 по 31 мая 2015 года проводится республиканская информационно-образовательная акция «Беларусь против табака»</a:t>
            </a:r>
            <a:endParaRPr lang="ru-RU" b="0" i="0" dirty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Euphemia"/>
              <a:ea typeface="+mj-ea"/>
              <a:cs typeface="+mj-cs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28" y="4855633"/>
            <a:ext cx="2024047" cy="20240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151" y="0"/>
            <a:ext cx="2024047" cy="20240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08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7908" y="1268760"/>
            <a:ext cx="9601200" cy="27363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ru-RU" sz="2800" dirty="0" smtClean="0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Целью </a:t>
            </a:r>
            <a:r>
              <a:rPr lang="ru-RU" sz="2800" dirty="0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проведения акции является повышение уровня информированности населения о пагубных последствиях потребления табака, приводящих к возникновению зависимости и серьезных заболеваний, формирование в обществе поддержки мер, направленных на защиту людей от последствий потребления табака и воздействия табачного </a:t>
            </a:r>
            <a:r>
              <a:rPr lang="ru-RU" sz="2800" dirty="0" smtClean="0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дыма</a:t>
            </a:r>
            <a:endParaRPr lang="ru-RU" sz="2800" dirty="0"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844" y="4293096"/>
            <a:ext cx="1968352" cy="23533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28" y="4365104"/>
            <a:ext cx="1963082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06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804" y="1052736"/>
            <a:ext cx="10801200" cy="367511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Курение является одной из самых частых причин смерти, которую человек в силах предотвратить. По данным ВОЗ, ежегодно табак 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обусловливает 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почти 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6 миллионов 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случаев смерти, из которых более 5 миллионов 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rgbClr val="90A693">
                      <a:satMod val="175000"/>
                      <a:alpha val="40000"/>
                    </a:srgbClr>
                  </a:glow>
                </a:effectLst>
              </a:rPr>
              <a:t>— 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rgbClr val="90A693">
                      <a:satMod val="175000"/>
                      <a:alpha val="40000"/>
                    </a:srgbClr>
                  </a:glow>
                </a:effectLst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среди 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потребителей и бывших потребителей табака, и более 600 000 — среди некурящих людей, подвергающихся воздействию вторичного табачного дыма. Если не будут приняты срочные меры, 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к 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2030 году ВОЗ прогнозирует 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ежегодно обусловленную </a:t>
            </a:r>
            <a:r>
              <a:rPr lang="ru-RU" sz="2400" dirty="0" err="1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табакокурением</a:t>
            </a:r>
            <a:r>
              <a:rPr lang="ru-RU" sz="2400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смерть </a:t>
            </a:r>
            <a:r>
              <a:rPr lang="ru-RU" sz="2400" dirty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свыше 8 миллионов человек.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820" y="4898142"/>
            <a:ext cx="2088232" cy="1944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80" y="4740098"/>
            <a:ext cx="2091109" cy="194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47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860" y="1268760"/>
            <a:ext cx="10009112" cy="28083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Длительное курение </a:t>
            </a: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является причиной </a:t>
            </a:r>
            <a:r>
              <a:rPr lang="ru-RU" sz="2800" dirty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не только </a:t>
            </a: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частых заболеваний, </a:t>
            </a:r>
            <a:r>
              <a:rPr lang="ru-RU" sz="2800" dirty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но и </a:t>
            </a: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снижения </a:t>
            </a:r>
            <a:r>
              <a:rPr lang="ru-RU" sz="2800" dirty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работоспособности, внимания и физической выносливости, </a:t>
            </a: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ухудшения </a:t>
            </a:r>
            <a:r>
              <a:rPr lang="ru-RU" sz="2800" dirty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памяти, слуха, быстрой утомляемости. У курящих людей повышается риск возникновения раковых заболеваний, которые ведут к преждевременной смерти или </a:t>
            </a:r>
            <a:r>
              <a:rPr lang="ru-RU" sz="2800" dirty="0" smtClean="0"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инвалидности</a:t>
            </a:r>
            <a:endParaRPr lang="ru-RU" sz="2800" dirty="0">
              <a:solidFill>
                <a:srgbClr val="0070C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9393" y="4581128"/>
            <a:ext cx="2143125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56" y="4578275"/>
            <a:ext cx="2145978" cy="214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54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201" y="2636912"/>
            <a:ext cx="9793088" cy="12241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Табачный дым вреден не только для самого курильщика, но и для тех, кто находится с ним </a:t>
            </a:r>
            <a:r>
              <a:rPr lang="ru-RU" sz="2800" dirty="0" smtClean="0">
                <a:solidFill>
                  <a:srgbClr val="FFFF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рядом.</a:t>
            </a:r>
            <a:br>
              <a:rPr lang="ru-RU" sz="2800" dirty="0" smtClean="0">
                <a:solidFill>
                  <a:srgbClr val="FFFF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dirty="0" smtClean="0">
                <a:solidFill>
                  <a:srgbClr val="FFFF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Сделай свой выбор правильно и живи долго!</a:t>
            </a:r>
            <a:endParaRPr lang="ru-RU" sz="2800" dirty="0">
              <a:solidFill>
                <a:srgbClr val="FFFF0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80" y="0"/>
            <a:ext cx="1954907" cy="19549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2644" y="4149080"/>
            <a:ext cx="3524622" cy="2450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86689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7948" y="2492896"/>
            <a:ext cx="8458201" cy="11521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Спасибо за внимание </a:t>
            </a:r>
            <a:endParaRPr lang="ru-RU" dirty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74933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erenity_16x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7333743-6C97-419E-BA07-3CBF19F59E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аурой безмятежности (широкоэкранный формат)</Template>
  <TotalTime>0</TotalTime>
  <Words>213</Words>
  <Application>Microsoft Office PowerPoint</Application>
  <PresentationFormat>Произвольный</PresentationFormat>
  <Paragraphs>14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Euphemia</vt:lpstr>
      <vt:lpstr>Serenity_16x9</vt:lpstr>
      <vt:lpstr> Беларусь против табака</vt:lpstr>
      <vt:lpstr>В целях реализации положений Рамочной конвенции ВОЗ по борьбе против табака в Гомельской области с 11 по 31 мая 2015 года проводится республиканская информационно-образовательная акция «Беларусь против табака»</vt:lpstr>
      <vt:lpstr>Презентация PowerPoint</vt:lpstr>
      <vt:lpstr>Курение является одной из самых частых причин смерти, которую человек в силах предотвратить. По данным ВОЗ, ежегодно табак обусловливает почти 6 миллионов случаев смерти, из которых более 5 миллионов —  среди потребителей и бывших потребителей табака, и более 600 000 — среди некурящих людей, подвергающихся воздействию вторичного табачного дыма. Если не будут приняты срочные меры,  к 2030 году ВОЗ прогнозирует ежегодно обусловленную табакокурением смерть свыше 8 миллионов человек.</vt:lpstr>
      <vt:lpstr>Длительное курение является причиной не только частых заболеваний, но и снижения работоспособности, внимания и физической выносливости, ухудшения памяти, слуха, быстрой утомляемости. У курящих людей повышается риск возникновения раковых заболеваний, которые ведут к преждевременной смерти или инвалидности</vt:lpstr>
      <vt:lpstr>Табачный дым вреден не только для самого курильщика, но и для тех, кто находится с ним рядом. Сделай свой выбор правильно и живи долго!</vt:lpstr>
      <vt:lpstr>Спасибо за внимание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2015-05-23T15:35:33Z</dcterms:created>
  <dcterms:modified xsi:type="dcterms:W3CDTF">2015-06-14T16:28:45Z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TC028011099991</vt:lpwstr>
  </property>
</Properties>
</file>